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719" r:id="rId3"/>
    <p:sldId id="257" r:id="rId4"/>
    <p:sldId id="258" r:id="rId5"/>
    <p:sldId id="292" r:id="rId6"/>
    <p:sldId id="293" r:id="rId7"/>
    <p:sldId id="294" r:id="rId8"/>
    <p:sldId id="260" r:id="rId9"/>
    <p:sldId id="259" r:id="rId10"/>
    <p:sldId id="261" r:id="rId11"/>
    <p:sldId id="262" r:id="rId12"/>
    <p:sldId id="723" r:id="rId13"/>
    <p:sldId id="724" r:id="rId14"/>
    <p:sldId id="263" r:id="rId15"/>
    <p:sldId id="264" r:id="rId16"/>
    <p:sldId id="295" r:id="rId17"/>
    <p:sldId id="265" r:id="rId18"/>
    <p:sldId id="296" r:id="rId19"/>
    <p:sldId id="267" r:id="rId20"/>
    <p:sldId id="266" r:id="rId21"/>
    <p:sldId id="274" r:id="rId22"/>
    <p:sldId id="286" r:id="rId23"/>
    <p:sldId id="71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D2D23-D907-4FE9-BAC1-EDD55BEFBB43}" v="23" dt="2021-03-14T22:00:58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DO MASATO" userId="140c0d39a7571772" providerId="LiveId" clId="{C75D2D23-D907-4FE9-BAC1-EDD55BEFBB43}"/>
    <pc:docChg chg="undo custSel addSld delSld modSld sldOrd">
      <pc:chgData name="ENDO MASATO" userId="140c0d39a7571772" providerId="LiveId" clId="{C75D2D23-D907-4FE9-BAC1-EDD55BEFBB43}" dt="2021-03-14T22:01:23.970" v="246" actId="20577"/>
      <pc:docMkLst>
        <pc:docMk/>
      </pc:docMkLst>
      <pc:sldChg chg="addSp delSp modSp add del mod ord">
        <pc:chgData name="ENDO MASATO" userId="140c0d39a7571772" providerId="LiveId" clId="{C75D2D23-D907-4FE9-BAC1-EDD55BEFBB43}" dt="2021-03-14T21:56:28.822" v="161"/>
        <pc:sldMkLst>
          <pc:docMk/>
          <pc:sldMk cId="4174808871" sldId="263"/>
        </pc:sldMkLst>
        <pc:spChg chg="del mod">
          <ac:chgData name="ENDO MASATO" userId="140c0d39a7571772" providerId="LiveId" clId="{C75D2D23-D907-4FE9-BAC1-EDD55BEFBB43}" dt="2021-03-14T21:55:14.854" v="158" actId="478"/>
          <ac:spMkLst>
            <pc:docMk/>
            <pc:sldMk cId="4174808871" sldId="263"/>
            <ac:spMk id="8" creationId="{4E4734E5-25DA-4756-8DC7-DE7FF62AD613}"/>
          </ac:spMkLst>
        </pc:spChg>
        <pc:spChg chg="add mod">
          <ac:chgData name="ENDO MASATO" userId="140c0d39a7571772" providerId="LiveId" clId="{C75D2D23-D907-4FE9-BAC1-EDD55BEFBB43}" dt="2021-03-14T21:56:14.572" v="159"/>
          <ac:spMkLst>
            <pc:docMk/>
            <pc:sldMk cId="4174808871" sldId="263"/>
            <ac:spMk id="11" creationId="{BD383175-72EF-439A-98C4-7F5CED57F288}"/>
          </ac:spMkLst>
        </pc:spChg>
        <pc:picChg chg="add mod">
          <ac:chgData name="ENDO MASATO" userId="140c0d39a7571772" providerId="LiveId" clId="{C75D2D23-D907-4FE9-BAC1-EDD55BEFBB43}" dt="2021-03-14T21:56:14.572" v="159"/>
          <ac:picMkLst>
            <pc:docMk/>
            <pc:sldMk cId="4174808871" sldId="263"/>
            <ac:picMk id="7" creationId="{0438B78A-86D7-47FC-866F-E7C8551C8422}"/>
          </ac:picMkLst>
        </pc:picChg>
        <pc:picChg chg="add mod">
          <ac:chgData name="ENDO MASATO" userId="140c0d39a7571772" providerId="LiveId" clId="{C75D2D23-D907-4FE9-BAC1-EDD55BEFBB43}" dt="2021-03-14T21:56:14.572" v="159"/>
          <ac:picMkLst>
            <pc:docMk/>
            <pc:sldMk cId="4174808871" sldId="263"/>
            <ac:picMk id="10" creationId="{EABBA351-786A-4124-A8D6-C44620212B2A}"/>
          </ac:picMkLst>
        </pc:picChg>
      </pc:sldChg>
      <pc:sldChg chg="addSp delSp modSp mod">
        <pc:chgData name="ENDO MASATO" userId="140c0d39a7571772" providerId="LiveId" clId="{C75D2D23-D907-4FE9-BAC1-EDD55BEFBB43}" dt="2021-03-14T22:01:03.046" v="237" actId="167"/>
        <pc:sldMkLst>
          <pc:docMk/>
          <pc:sldMk cId="4049288112" sldId="265"/>
        </pc:sldMkLst>
        <pc:spChg chg="del">
          <ac:chgData name="ENDO MASATO" userId="140c0d39a7571772" providerId="LiveId" clId="{C75D2D23-D907-4FE9-BAC1-EDD55BEFBB43}" dt="2021-03-14T21:59:58.428" v="223" actId="478"/>
          <ac:spMkLst>
            <pc:docMk/>
            <pc:sldMk cId="4049288112" sldId="265"/>
            <ac:spMk id="11" creationId="{709E4019-A324-48A1-9AF9-FD81AD5C8EE9}"/>
          </ac:spMkLst>
        </pc:spChg>
        <pc:spChg chg="del">
          <ac:chgData name="ENDO MASATO" userId="140c0d39a7571772" providerId="LiveId" clId="{C75D2D23-D907-4FE9-BAC1-EDD55BEFBB43}" dt="2021-03-14T21:59:58.428" v="223" actId="478"/>
          <ac:spMkLst>
            <pc:docMk/>
            <pc:sldMk cId="4049288112" sldId="265"/>
            <ac:spMk id="15" creationId="{709E4019-A324-48A1-9AF9-FD81AD5C8EE9}"/>
          </ac:spMkLst>
        </pc:spChg>
        <pc:spChg chg="del">
          <ac:chgData name="ENDO MASATO" userId="140c0d39a7571772" providerId="LiveId" clId="{C75D2D23-D907-4FE9-BAC1-EDD55BEFBB43}" dt="2021-03-14T21:59:58.428" v="223" actId="478"/>
          <ac:spMkLst>
            <pc:docMk/>
            <pc:sldMk cId="4049288112" sldId="265"/>
            <ac:spMk id="16" creationId="{3136951A-0AD5-41E1-BB81-A18D47E5ADAB}"/>
          </ac:spMkLst>
        </pc:spChg>
        <pc:spChg chg="del">
          <ac:chgData name="ENDO MASATO" userId="140c0d39a7571772" providerId="LiveId" clId="{C75D2D23-D907-4FE9-BAC1-EDD55BEFBB43}" dt="2021-03-14T21:59:58.428" v="223" actId="478"/>
          <ac:spMkLst>
            <pc:docMk/>
            <pc:sldMk cId="4049288112" sldId="265"/>
            <ac:spMk id="18" creationId="{10DAF7A3-1E12-42DA-A32B-B976477423C1}"/>
          </ac:spMkLst>
        </pc:spChg>
        <pc:grpChg chg="add mod ord">
          <ac:chgData name="ENDO MASATO" userId="140c0d39a7571772" providerId="LiveId" clId="{C75D2D23-D907-4FE9-BAC1-EDD55BEFBB43}" dt="2021-03-14T22:01:03.046" v="237" actId="167"/>
          <ac:grpSpMkLst>
            <pc:docMk/>
            <pc:sldMk cId="4049288112" sldId="265"/>
            <ac:grpSpMk id="12" creationId="{7E62B96C-7BFE-468F-AFF0-B6466012B294}"/>
          </ac:grpSpMkLst>
        </pc:grpChg>
        <pc:picChg chg="del">
          <ac:chgData name="ENDO MASATO" userId="140c0d39a7571772" providerId="LiveId" clId="{C75D2D23-D907-4FE9-BAC1-EDD55BEFBB43}" dt="2021-03-14T21:59:58.428" v="223" actId="478"/>
          <ac:picMkLst>
            <pc:docMk/>
            <pc:sldMk cId="4049288112" sldId="265"/>
            <ac:picMk id="3" creationId="{00000000-0000-0000-0000-000000000000}"/>
          </ac:picMkLst>
        </pc:picChg>
        <pc:picChg chg="del">
          <ac:chgData name="ENDO MASATO" userId="140c0d39a7571772" providerId="LiveId" clId="{C75D2D23-D907-4FE9-BAC1-EDD55BEFBB43}" dt="2021-03-14T21:59:58.428" v="223" actId="478"/>
          <ac:picMkLst>
            <pc:docMk/>
            <pc:sldMk cId="4049288112" sldId="265"/>
            <ac:picMk id="5" creationId="{00000000-0000-0000-0000-000000000000}"/>
          </ac:picMkLst>
        </pc:picChg>
        <pc:picChg chg="mod">
          <ac:chgData name="ENDO MASATO" userId="140c0d39a7571772" providerId="LiveId" clId="{C75D2D23-D907-4FE9-BAC1-EDD55BEFBB43}" dt="2021-03-14T22:00:40.627" v="234" actId="1076"/>
          <ac:picMkLst>
            <pc:docMk/>
            <pc:sldMk cId="4049288112" sldId="265"/>
            <ac:picMk id="9" creationId="{D28100FB-6776-4433-BFD4-616A89AFF5BF}"/>
          </ac:picMkLst>
        </pc:picChg>
        <pc:picChg chg="del">
          <ac:chgData name="ENDO MASATO" userId="140c0d39a7571772" providerId="LiveId" clId="{C75D2D23-D907-4FE9-BAC1-EDD55BEFBB43}" dt="2021-03-14T21:59:58.428" v="223" actId="478"/>
          <ac:picMkLst>
            <pc:docMk/>
            <pc:sldMk cId="4049288112" sldId="265"/>
            <ac:picMk id="10" creationId="{01C03E61-AF30-4065-AAF0-B4FD343F211E}"/>
          </ac:picMkLst>
        </pc:picChg>
        <pc:picChg chg="del">
          <ac:chgData name="ENDO MASATO" userId="140c0d39a7571772" providerId="LiveId" clId="{C75D2D23-D907-4FE9-BAC1-EDD55BEFBB43}" dt="2021-03-14T21:59:58.428" v="223" actId="478"/>
          <ac:picMkLst>
            <pc:docMk/>
            <pc:sldMk cId="4049288112" sldId="265"/>
            <ac:picMk id="17" creationId="{30504D9A-F785-466D-B13B-09FF09CB92ED}"/>
          </ac:picMkLst>
        </pc:picChg>
        <pc:picChg chg="add mod">
          <ac:chgData name="ENDO MASATO" userId="140c0d39a7571772" providerId="LiveId" clId="{C75D2D23-D907-4FE9-BAC1-EDD55BEFBB43}" dt="2021-03-14T22:00:58.907" v="236" actId="164"/>
          <ac:picMkLst>
            <pc:docMk/>
            <pc:sldMk cId="4049288112" sldId="265"/>
            <ac:picMk id="19" creationId="{8CBF8CFB-D5D2-44D0-A36B-56408A7B5FEB}"/>
          </ac:picMkLst>
        </pc:picChg>
        <pc:picChg chg="add mod">
          <ac:chgData name="ENDO MASATO" userId="140c0d39a7571772" providerId="LiveId" clId="{C75D2D23-D907-4FE9-BAC1-EDD55BEFBB43}" dt="2021-03-14T22:00:58.907" v="236" actId="164"/>
          <ac:picMkLst>
            <pc:docMk/>
            <pc:sldMk cId="4049288112" sldId="265"/>
            <ac:picMk id="20" creationId="{E9596C9A-9018-48F9-B1CB-886274D7B4D1}"/>
          </ac:picMkLst>
        </pc:picChg>
        <pc:picChg chg="add mod">
          <ac:chgData name="ENDO MASATO" userId="140c0d39a7571772" providerId="LiveId" clId="{C75D2D23-D907-4FE9-BAC1-EDD55BEFBB43}" dt="2021-03-14T22:00:58.907" v="236" actId="164"/>
          <ac:picMkLst>
            <pc:docMk/>
            <pc:sldMk cId="4049288112" sldId="265"/>
            <ac:picMk id="21" creationId="{6F4F2D79-D614-4168-9DD0-E9D93CEAF5F5}"/>
          </ac:picMkLst>
        </pc:picChg>
      </pc:sldChg>
      <pc:sldChg chg="modSp mod">
        <pc:chgData name="ENDO MASATO" userId="140c0d39a7571772" providerId="LiveId" clId="{C75D2D23-D907-4FE9-BAC1-EDD55BEFBB43}" dt="2021-03-14T22:01:23.970" v="246" actId="20577"/>
        <pc:sldMkLst>
          <pc:docMk/>
          <pc:sldMk cId="1294287717" sldId="719"/>
        </pc:sldMkLst>
        <pc:spChg chg="mod">
          <ac:chgData name="ENDO MASATO" userId="140c0d39a7571772" providerId="LiveId" clId="{C75D2D23-D907-4FE9-BAC1-EDD55BEFBB43}" dt="2021-03-14T22:01:23.970" v="246" actId="20577"/>
          <ac:spMkLst>
            <pc:docMk/>
            <pc:sldMk cId="1294287717" sldId="719"/>
            <ac:spMk id="3" creationId="{D659F614-E6B1-453D-84F7-53F4918C03AA}"/>
          </ac:spMkLst>
        </pc:spChg>
      </pc:sldChg>
      <pc:sldChg chg="modSp mod">
        <pc:chgData name="ENDO MASATO" userId="140c0d39a7571772" providerId="LiveId" clId="{C75D2D23-D907-4FE9-BAC1-EDD55BEFBB43}" dt="2021-03-14T21:46:27.356" v="93"/>
        <pc:sldMkLst>
          <pc:docMk/>
          <pc:sldMk cId="2032914397" sldId="723"/>
        </pc:sldMkLst>
        <pc:spChg chg="mod">
          <ac:chgData name="ENDO MASATO" userId="140c0d39a7571772" providerId="LiveId" clId="{C75D2D23-D907-4FE9-BAC1-EDD55BEFBB43}" dt="2021-03-14T21:46:27.356" v="93"/>
          <ac:spMkLst>
            <pc:docMk/>
            <pc:sldMk cId="2032914397" sldId="723"/>
            <ac:spMk id="4" creationId="{00000000-0000-0000-0000-000000000000}"/>
          </ac:spMkLst>
        </pc:spChg>
      </pc:sldChg>
      <pc:sldChg chg="addSp delSp modSp new mod">
        <pc:chgData name="ENDO MASATO" userId="140c0d39a7571772" providerId="LiveId" clId="{C75D2D23-D907-4FE9-BAC1-EDD55BEFBB43}" dt="2021-03-14T21:58:04.319" v="222"/>
        <pc:sldMkLst>
          <pc:docMk/>
          <pc:sldMk cId="2010186201" sldId="724"/>
        </pc:sldMkLst>
        <pc:spChg chg="del">
          <ac:chgData name="ENDO MASATO" userId="140c0d39a7571772" providerId="LiveId" clId="{C75D2D23-D907-4FE9-BAC1-EDD55BEFBB43}" dt="2021-03-14T21:49:07.838" v="95" actId="478"/>
          <ac:spMkLst>
            <pc:docMk/>
            <pc:sldMk cId="2010186201" sldId="724"/>
            <ac:spMk id="2" creationId="{7B7A9108-01B5-4B5F-A031-BF4837F607E3}"/>
          </ac:spMkLst>
        </pc:spChg>
        <pc:spChg chg="del">
          <ac:chgData name="ENDO MASATO" userId="140c0d39a7571772" providerId="LiveId" clId="{C75D2D23-D907-4FE9-BAC1-EDD55BEFBB43}" dt="2021-03-14T21:49:07.838" v="95" actId="478"/>
          <ac:spMkLst>
            <pc:docMk/>
            <pc:sldMk cId="2010186201" sldId="724"/>
            <ac:spMk id="3" creationId="{697592E8-7EDF-4892-97D6-C44C567B598F}"/>
          </ac:spMkLst>
        </pc:spChg>
        <pc:spChg chg="add mod">
          <ac:chgData name="ENDO MASATO" userId="140c0d39a7571772" providerId="LiveId" clId="{C75D2D23-D907-4FE9-BAC1-EDD55BEFBB43}" dt="2021-03-14T21:51:51.304" v="102" actId="113"/>
          <ac:spMkLst>
            <pc:docMk/>
            <pc:sldMk cId="2010186201" sldId="724"/>
            <ac:spMk id="5" creationId="{750BDDFD-987C-422A-8F23-7AE1B77030C9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6" creationId="{AD889BA9-370B-4BE6-B6D3-56C12954CAD3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7" creationId="{A641D8CC-5ADC-4E0A-8EDA-96CB6BA5FA58}"/>
          </ac:spMkLst>
        </pc:spChg>
        <pc:spChg chg="add mod">
          <ac:chgData name="ENDO MASATO" userId="140c0d39a7571772" providerId="LiveId" clId="{C75D2D23-D907-4FE9-BAC1-EDD55BEFBB43}" dt="2021-03-14T21:58:04.319" v="222"/>
          <ac:spMkLst>
            <pc:docMk/>
            <pc:sldMk cId="2010186201" sldId="724"/>
            <ac:spMk id="8" creationId="{2B543A9A-3758-4A64-A613-1362906F26A9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9" creationId="{3A202348-62B0-4D73-B79E-ACF64EA7BD2A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0" creationId="{D81ABB40-D023-4A17-B941-E9AB3DFA3CDE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1" creationId="{CAAEA20F-885A-45CD-A459-C2DA65E8DCE7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2" creationId="{C12586BF-214D-437F-8083-CCCC04FAC097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3" creationId="{5BA79FE4-FCBD-4499-8C82-4BFB778A5001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4" creationId="{40337F7A-663E-4138-BF54-2A6C6C409FFC}"/>
          </ac:spMkLst>
        </pc:spChg>
        <pc:spChg chg="add mod">
          <ac:chgData name="ENDO MASATO" userId="140c0d39a7571772" providerId="LiveId" clId="{C75D2D23-D907-4FE9-BAC1-EDD55BEFBB43}" dt="2021-03-14T21:51:28.997" v="100" actId="2711"/>
          <ac:spMkLst>
            <pc:docMk/>
            <pc:sldMk cId="2010186201" sldId="724"/>
            <ac:spMk id="15" creationId="{177B1231-CFB1-477E-BF56-3BBF2ECBFD99}"/>
          </ac:spMkLst>
        </pc:spChg>
        <pc:spChg chg="add mod">
          <ac:chgData name="ENDO MASATO" userId="140c0d39a7571772" providerId="LiveId" clId="{C75D2D23-D907-4FE9-BAC1-EDD55BEFBB43}" dt="2021-03-14T21:50:19.282" v="97"/>
          <ac:spMkLst>
            <pc:docMk/>
            <pc:sldMk cId="2010186201" sldId="724"/>
            <ac:spMk id="16" creationId="{6E2B4C11-41E9-4CDB-B2D8-5A3AEAD806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F7C21-A37A-4B2B-AFF5-F67750671CD2}" type="datetimeFigureOut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8974-03E0-4E73-B541-7454D88B2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80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644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17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962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2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5222-690C-44E7-AC3F-CE33DE6B70D3}" type="datetime1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65610" y="6440240"/>
            <a:ext cx="2743200" cy="365125"/>
          </a:xfrm>
        </p:spPr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9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1743673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1DBE-48E8-47AD-B26C-D0A0601355F6}" type="datetime1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2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1CA2-6EA2-4ED5-9C44-C4C1C9F98C98}" type="datetime1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3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8DAE-7F60-45AC-8714-1B72E8EDA1E7}" type="datetime1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9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824076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361942" marR="0" indent="-361942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 kumimoji="0" sz="3200" baseline="0">
                <a:solidFill>
                  <a:srgbClr val="797979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62538" name="Rectangle 42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030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  <a:lvl2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2pPr>
            <a:lvl3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3pPr>
            <a:lvl4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4pPr>
            <a:lvl5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67C6BE-8CA9-476C-BC7A-7603A6DE5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2515E9A-70A1-4DCD-9E90-413162767C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7336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2E657AC-4808-49C2-85C9-9B8A09B04136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395613442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9208CCA-4E5E-4821-A19F-D7D094397A23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29320432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B70BF-C351-4AA2-ABC6-7B542DF7A22B}" type="datetime1">
              <a:rPr kumimoji="1" lang="ja-JP" altLang="en-US" smtClean="0"/>
              <a:t>2021/3/15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3656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18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  <p:pic>
        <p:nvPicPr>
          <p:cNvPr id="19" name="図 18" descr="OpenChain Logo">
            <a:extLst>
              <a:ext uri="{FF2B5EF4-FFF2-40B4-BE49-F238E27FC236}">
                <a16:creationId xmlns:a16="http://schemas.microsoft.com/office/drawing/2014/main" id="{0A6A82A9-52B4-4F63-B44D-47A35F0CBC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2" y="5809954"/>
            <a:ext cx="1400889" cy="779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0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Segoe UI" panose="020B0502040204020203" pitchFamily="34" charset="0"/>
          <a:ea typeface="Meiryo UI" panose="020B0604030504040204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openchainproject.org/featured/2020/12/15/toyota-iso-523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o.org/standard/81039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japan-sg-tooling+subscribe@lists.openchainproject.org" TargetMode="External"/><Relationship Id="rId3" Type="http://schemas.openxmlformats.org/officeDocument/2006/relationships/hyperlink" Target="https://openchain-project.github.io/OpenChain-JWG/" TargetMode="External"/><Relationship Id="rId7" Type="http://schemas.openxmlformats.org/officeDocument/2006/relationships/hyperlink" Target="mailto:japan-sg-planning+subscribe@lists.openchainproject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pan-sg-licensing+subscribe@lists.openchainproject.org" TargetMode="External"/><Relationship Id="rId11" Type="http://schemas.openxmlformats.org/officeDocument/2006/relationships/image" Target="../media/image3.png"/><Relationship Id="rId5" Type="http://schemas.openxmlformats.org/officeDocument/2006/relationships/hyperlink" Target="mailto:japan-sg-faq+subscribe@lists.openchainproject.org" TargetMode="External"/><Relationship Id="rId10" Type="http://schemas.openxmlformats.org/officeDocument/2006/relationships/image" Target="../media/image28.png"/><Relationship Id="rId4" Type="http://schemas.openxmlformats.org/officeDocument/2006/relationships/hyperlink" Target="mailto:japan-wg+subscribe@lists.openchainproject.org" TargetMode="External"/><Relationship Id="rId9" Type="http://schemas.openxmlformats.org/officeDocument/2006/relationships/hyperlink" Target="https://openchain-japanwg.slack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uxfoundation.org/projects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resources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openchainproject.org/get-started/conforma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linuxfoundation.org/_media/openchain/openchainspec-2.0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60E03-66BB-49A0-ADC4-E31E53A24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7" y="3972491"/>
            <a:ext cx="11545568" cy="874757"/>
          </a:xfrm>
        </p:spPr>
        <p:txBody>
          <a:bodyPr/>
          <a:lstStyle/>
          <a:p>
            <a:r>
              <a:rPr lang="en-US" altLang="ja-JP" sz="3600" dirty="0">
                <a:cs typeface="Segoe UI" panose="020B0502040204020203" pitchFamily="34" charset="0"/>
              </a:rPr>
              <a:t>OpenChain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プロジェクト紹介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9F614-E6B1-453D-84F7-53F4918C0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091" y="4905807"/>
            <a:ext cx="11546627" cy="114401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2020/03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 WG</a:t>
            </a:r>
          </a:p>
          <a:p>
            <a:pPr marL="0" indent="0">
              <a:buNone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E78F5A14-4DA9-48F0-A505-0D9180511AA9}"/>
              </a:ext>
            </a:extLst>
          </p:cNvPr>
          <p:cNvSpPr txBox="1">
            <a:spLocks/>
          </p:cNvSpPr>
          <p:nvPr/>
        </p:nvSpPr>
        <p:spPr>
          <a:xfrm>
            <a:off x="9310774" y="6280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8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19291" y="1036386"/>
            <a:ext cx="8871871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自己認証・第三者認証のいずれも可</a:t>
            </a: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7F934C-7942-4B96-A332-2FCCB252EC45}"/>
              </a:ext>
            </a:extLst>
          </p:cNvPr>
          <p:cNvSpPr/>
          <p:nvPr/>
        </p:nvSpPr>
        <p:spPr>
          <a:xfrm>
            <a:off x="719291" y="1699042"/>
            <a:ext cx="5389995" cy="77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自己認証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プロジェクト</a:t>
            </a:r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Web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上で確認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D5A8299-7001-411C-BAA5-94A7BFD89A40}"/>
              </a:ext>
            </a:extLst>
          </p:cNvPr>
          <p:cNvSpPr/>
          <p:nvPr/>
        </p:nvSpPr>
        <p:spPr>
          <a:xfrm>
            <a:off x="6744745" y="1895521"/>
            <a:ext cx="4587355" cy="38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第三者認証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認証機関</a:t>
            </a:r>
            <a:r>
              <a:rPr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による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795C70-6DDD-4212-BB35-F3A430612B72}"/>
              </a:ext>
            </a:extLst>
          </p:cNvPr>
          <p:cNvSpPr/>
          <p:nvPr/>
        </p:nvSpPr>
        <p:spPr>
          <a:xfrm>
            <a:off x="7301439" y="5955311"/>
            <a:ext cx="367136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日立製作所 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 Tüv S</a:t>
            </a:r>
            <a:r>
              <a:rPr lang="hu-HU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ü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 (2018/12)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6" y="2499097"/>
            <a:ext cx="11447619" cy="339047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6448E7-FE62-4258-9FBF-E90E11A3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07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11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2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401222" y="1123546"/>
            <a:ext cx="558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Spec.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国際標準化</a:t>
            </a:r>
          </a:p>
          <a:p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3513" y="1477489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https://www.iso.org/standard/81039.html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95611" y="1123546"/>
            <a:ext cx="558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77902" y="1477489"/>
            <a:ext cx="5565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https://www.openchainproject.org/featured/2020/12/15/toyota-iso-5230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1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DED89B-6E58-4E8F-8CFF-E6A4D1A6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0BDDFD-987C-422A-8F23-7AE1B77030C9}"/>
              </a:ext>
            </a:extLst>
          </p:cNvPr>
          <p:cNvSpPr txBox="1"/>
          <p:nvPr/>
        </p:nvSpPr>
        <p:spPr>
          <a:xfrm>
            <a:off x="313062" y="1061753"/>
            <a:ext cx="1151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ISO/IEC5230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の</a:t>
            </a:r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化発表後、各社が続々と取り組みを発表</a:t>
            </a:r>
            <a:endParaRPr lang="en-US" altLang="ja-JP" sz="2400" b="1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D889BA9-370B-4BE6-B6D3-56C12954CAD3}"/>
              </a:ext>
            </a:extLst>
          </p:cNvPr>
          <p:cNvSpPr/>
          <p:nvPr/>
        </p:nvSpPr>
        <p:spPr>
          <a:xfrm>
            <a:off x="242631" y="1908855"/>
            <a:ext cx="3809792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ISO/IEC5230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認証取得発表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41D8CC-5ADC-4E0A-8EDA-96CB6BA5FA58}"/>
              </a:ext>
            </a:extLst>
          </p:cNvPr>
          <p:cNvSpPr/>
          <p:nvPr/>
        </p:nvSpPr>
        <p:spPr>
          <a:xfrm>
            <a:off x="242631" y="2594655"/>
            <a:ext cx="3809792" cy="2816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543A9A-3758-4A64-A613-1362906F26A9}"/>
              </a:ext>
            </a:extLst>
          </p:cNvPr>
          <p:cNvSpPr txBox="1"/>
          <p:nvPr/>
        </p:nvSpPr>
        <p:spPr>
          <a:xfrm>
            <a:off x="349537" y="2671597"/>
            <a:ext cx="35959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トヨタ自動車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/15 NCSOFT</a:t>
            </a: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Ｃｉｓｃｏ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NTT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2/1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Ｍｉｃｒｏｓｏｆｔ</a:t>
            </a:r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日立製作所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LG</a:t>
            </a:r>
          </a:p>
          <a:p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202348-62B0-4D73-B79E-ACF64EA7BD2A}"/>
              </a:ext>
            </a:extLst>
          </p:cNvPr>
          <p:cNvSpPr/>
          <p:nvPr/>
        </p:nvSpPr>
        <p:spPr>
          <a:xfrm>
            <a:off x="4191104" y="1908855"/>
            <a:ext cx="3809792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ＯｐｅｎＣｈａｉｎパートナー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認定発表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1ABB40-D023-4A17-B941-E9AB3DFA3CDE}"/>
              </a:ext>
            </a:extLst>
          </p:cNvPr>
          <p:cNvSpPr/>
          <p:nvPr/>
        </p:nvSpPr>
        <p:spPr>
          <a:xfrm>
            <a:off x="4191104" y="2594655"/>
            <a:ext cx="3809792" cy="28161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AAEA20F-885A-45CD-A459-C2DA65E8DCE7}"/>
              </a:ext>
            </a:extLst>
          </p:cNvPr>
          <p:cNvSpPr/>
          <p:nvPr/>
        </p:nvSpPr>
        <p:spPr>
          <a:xfrm>
            <a:off x="8135898" y="1908855"/>
            <a:ext cx="3809792" cy="685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OpenChain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プラチナメンバー参加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586BF-214D-437F-8083-CCCC04FAC097}"/>
              </a:ext>
            </a:extLst>
          </p:cNvPr>
          <p:cNvSpPr/>
          <p:nvPr/>
        </p:nvSpPr>
        <p:spPr>
          <a:xfrm>
            <a:off x="8135898" y="2594655"/>
            <a:ext cx="3809792" cy="28161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A79FE4-FCBD-4499-8C82-4BFB778A5001}"/>
              </a:ext>
            </a:extLst>
          </p:cNvPr>
          <p:cNvSpPr txBox="1"/>
          <p:nvPr/>
        </p:nvSpPr>
        <p:spPr>
          <a:xfrm>
            <a:off x="4298010" y="2671597"/>
            <a:ext cx="35959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 OSADL</a:t>
            </a: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日立ソリューションズ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12/17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FOSSAware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1/12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WhiteSource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SeQuenX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1/19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Synergon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337F7A-663E-4138-BF54-2A6C6C409FFC}"/>
              </a:ext>
            </a:extLst>
          </p:cNvPr>
          <p:cNvSpPr txBox="1"/>
          <p:nvPr/>
        </p:nvSpPr>
        <p:spPr>
          <a:xfrm>
            <a:off x="8267903" y="2671597"/>
            <a:ext cx="35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Ericsson </a:t>
            </a:r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7B1231-CFB1-477E-BF56-3BBF2ECBFD99}"/>
              </a:ext>
            </a:extLst>
          </p:cNvPr>
          <p:cNvSpPr txBox="1"/>
          <p:nvPr/>
        </p:nvSpPr>
        <p:spPr>
          <a:xfrm>
            <a:off x="3215076" y="5796247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https://www.openchainproject.org/news</a:t>
            </a:r>
            <a:endParaRPr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E2B4C11-41E9-4CDB-B2D8-5A3AEAD8067E}"/>
              </a:ext>
            </a:extLst>
          </p:cNvPr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201018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438B78A-86D7-47FC-866F-E7C8551C8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3299"/>
            <a:ext cx="6635578" cy="31897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ABBA351-786A-4124-A8D6-C4462021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14" y="1727159"/>
            <a:ext cx="6049186" cy="2340188"/>
          </a:xfrm>
          <a:prstGeom prst="rect">
            <a:avLst/>
          </a:pr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D383175-72EF-439A-98C4-7F5CED57F288}"/>
              </a:ext>
            </a:extLst>
          </p:cNvPr>
          <p:cNvSpPr txBox="1">
            <a:spLocks/>
          </p:cNvSpPr>
          <p:nvPr/>
        </p:nvSpPr>
        <p:spPr>
          <a:xfrm>
            <a:off x="3634018" y="5215951"/>
            <a:ext cx="5133102" cy="70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Segoe UI Light" panose="020B0502040204020203" pitchFamily="34" charset="0"/>
              </a:rPr>
              <a:t> </a:t>
            </a:r>
            <a:r>
              <a:rPr lang="en-US" altLang="ja-JP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https://www.openchainproject.org/</a:t>
            </a:r>
          </a:p>
        </p:txBody>
      </p:sp>
    </p:spTree>
    <p:extLst>
      <p:ext uri="{BB962C8B-B14F-4D97-AF65-F5344CB8AC3E}">
        <p14:creationId xmlns:p14="http://schemas.microsoft.com/office/powerpoint/2010/main" val="417480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活動体制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C4ED0A-D348-4988-9355-729ED24C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87" y="1416676"/>
            <a:ext cx="1611142" cy="1390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A738DB6-A546-4F0A-ADCC-09A647B23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52" y="1456163"/>
            <a:ext cx="2728007" cy="383515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175123" y="961954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&amp; General Manager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2D956B-6626-40C9-8627-3A0A68BC0CD6}"/>
              </a:ext>
            </a:extLst>
          </p:cNvPr>
          <p:cNvSpPr/>
          <p:nvPr/>
        </p:nvSpPr>
        <p:spPr>
          <a:xfrm>
            <a:off x="1079500" y="961954"/>
            <a:ext cx="3095625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Work Team Leads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2B8769-4C62-4044-BC08-4DA63488EA06}"/>
              </a:ext>
            </a:extLst>
          </p:cNvPr>
          <p:cNvSpPr/>
          <p:nvPr/>
        </p:nvSpPr>
        <p:spPr>
          <a:xfrm>
            <a:off x="4175124" y="2820754"/>
            <a:ext cx="295275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David Marr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Chair</a:t>
            </a:r>
            <a:endParaRPr lang="en-US" altLang="ja-JP" sz="100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7CA2D6C-B824-452C-A8BC-35222F3F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751" y="1422344"/>
            <a:ext cx="1341608" cy="135806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C32AB4-4CDC-4B58-AC8F-F359AF3DF96D}"/>
              </a:ext>
            </a:extLst>
          </p:cNvPr>
          <p:cNvSpPr/>
          <p:nvPr/>
        </p:nvSpPr>
        <p:spPr>
          <a:xfrm>
            <a:off x="7191940" y="2798919"/>
            <a:ext cx="2952751" cy="51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Shane Coughlan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General Manager</a:t>
            </a:r>
          </a:p>
          <a:p>
            <a:pPr algn="ctr"/>
            <a:r>
              <a:rPr lang="en-US" altLang="ja-JP" sz="100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688725" y="3467208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Platinum</a:t>
            </a:r>
            <a:r>
              <a:rPr lang="ja-JP" altLang="en-US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Members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05F00F6-E6F5-41C6-8E16-9522B9D93E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95" t="25133" r="17797" b="21818"/>
          <a:stretch/>
        </p:blipFill>
        <p:spPr>
          <a:xfrm>
            <a:off x="5154627" y="3845462"/>
            <a:ext cx="5202702" cy="262522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5E0B22-6F0E-4E7B-803F-47495463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97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プロジェクトの会員資格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Shape 76">
            <a:extLst>
              <a:ext uri="{FF2B5EF4-FFF2-40B4-BE49-F238E27FC236}">
                <a16:creationId xmlns:a16="http://schemas.microsoft.com/office/drawing/2014/main" id="{0A5BCEC0-BD2A-498F-8471-C1DD609D842A}"/>
              </a:ext>
            </a:extLst>
          </p:cNvPr>
          <p:cNvSpPr txBox="1">
            <a:spLocks/>
          </p:cNvSpPr>
          <p:nvPr/>
        </p:nvSpPr>
        <p:spPr>
          <a:xfrm>
            <a:off x="1131540" y="800876"/>
            <a:ext cx="9857448" cy="5486636"/>
          </a:xfrm>
          <a:prstGeom prst="rect">
            <a:avLst/>
          </a:prstGeom>
          <a:noFill/>
          <a:ln>
            <a:noFill/>
          </a:ln>
        </p:spPr>
        <p:txBody>
          <a:bodyPr vert="horz" lIns="84392" tIns="42185" rIns="84392" bIns="4218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プラチナ会員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Linux Foundation</a:t>
            </a:r>
            <a:r>
              <a:rPr lang="ja-JP" altLang="en-US" dirty="0">
                <a:latin typeface="+mn-ea"/>
              </a:rPr>
              <a:t>の企業会員が参加できる</a:t>
            </a:r>
            <a:endParaRPr lang="en-US" altLang="ja-JP" dirty="0">
              <a:latin typeface="+mn-ea"/>
            </a:endParaRPr>
          </a:p>
          <a:p>
            <a:pPr marL="958374" lvl="1" indent="-316531">
              <a:buFont typeface="Wingdings" pitchFamily="2" charset="2"/>
              <a:buChar char="l"/>
            </a:pPr>
            <a:r>
              <a:rPr lang="ja-JP" altLang="en-US" dirty="0">
                <a:latin typeface="+mn-ea"/>
              </a:rPr>
              <a:t>現在</a:t>
            </a:r>
            <a:r>
              <a:rPr lang="en-US" altLang="ja-JP" dirty="0">
                <a:latin typeface="+mn-ea"/>
              </a:rPr>
              <a:t>20</a:t>
            </a:r>
            <a:r>
              <a:rPr lang="ja-JP" altLang="en-US" dirty="0">
                <a:latin typeface="+mn-ea"/>
              </a:rPr>
              <a:t>社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コミュニティー会員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ML</a:t>
            </a:r>
            <a:r>
              <a:rPr lang="ja-JP" altLang="en-US" dirty="0">
                <a:latin typeface="+mn-ea"/>
              </a:rPr>
              <a:t>、電話会議、ワークショップ等、誰でも参加できる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9E1A23-E398-4F74-BF63-98A5B2A50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5" t="25133" r="17797" b="21818"/>
          <a:stretch/>
        </p:blipFill>
        <p:spPr>
          <a:xfrm>
            <a:off x="3658304" y="2008570"/>
            <a:ext cx="5202702" cy="262522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DCF358-6D46-4346-8D6C-075F166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77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E62B96C-7BFE-468F-AFF0-B6466012B294}"/>
              </a:ext>
            </a:extLst>
          </p:cNvPr>
          <p:cNvGrpSpPr/>
          <p:nvPr/>
        </p:nvGrpSpPr>
        <p:grpSpPr>
          <a:xfrm>
            <a:off x="377262" y="3240414"/>
            <a:ext cx="11731548" cy="3361037"/>
            <a:chOff x="377262" y="3240414"/>
            <a:chExt cx="11731548" cy="3361037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8CBF8CFB-D5D2-44D0-A36B-56408A7B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262" y="3240414"/>
              <a:ext cx="4034790" cy="2532031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E9596C9A-9018-48F9-B1CB-886274D7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436" y="3240414"/>
              <a:ext cx="4114932" cy="3361037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F4F2D79-D614-4168-9DD0-E9D93CEA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6555" y="3240414"/>
              <a:ext cx="3372255" cy="2316891"/>
            </a:xfrm>
            <a:prstGeom prst="rect">
              <a:avLst/>
            </a:prstGeom>
          </p:spPr>
        </p:pic>
      </p:grpSp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サポート体制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00475" y="931458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 Program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によりサポート体制が拡充中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E9A65B-55E1-486B-B7E7-988AE081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28100FB-6776-4433-BFD4-616A89AF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8" y="1169416"/>
            <a:ext cx="8071802" cy="21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Japan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kumimoji="1" lang="ja-JP" altLang="en-US" sz="4000" dirty="0"/>
              <a:t>設立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8ECEF7-564E-4D22-9F6D-3F3200D87927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7FAC2811-2BA0-4216-8C64-653EA8350ABF}"/>
              </a:ext>
            </a:extLst>
          </p:cNvPr>
          <p:cNvSpPr txBox="1">
            <a:spLocks/>
          </p:cNvSpPr>
          <p:nvPr/>
        </p:nvSpPr>
        <p:spPr>
          <a:xfrm>
            <a:off x="1072055" y="1169630"/>
            <a:ext cx="10963223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2017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年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8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月以降、トヨタ、日立、ソニーの日本企業が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に加盟</a:t>
            </a:r>
          </a:p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の枠組みを使って面白いことしたいよね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日本でコンプライアンスの意識を高めよう！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日本からアジアに向かってコンプライアンスの意識を高めよう！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コンプライアンスに対する課題に関して情報交換しよう！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日本語で議論が出来る場を設けよう！</a:t>
            </a:r>
            <a:endParaRPr lang="ja-JP" altLang="en-US" sz="28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仲間作りが必要だよね！？コミュニティを作ろう！</a:t>
            </a: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1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D16808-588A-47B0-9A82-DC590F4965CB}"/>
              </a:ext>
            </a:extLst>
          </p:cNvPr>
          <p:cNvSpPr/>
          <p:nvPr/>
        </p:nvSpPr>
        <p:spPr>
          <a:xfrm>
            <a:off x="1262934" y="5644603"/>
            <a:ext cx="9803180" cy="515114"/>
          </a:xfrm>
          <a:prstGeom prst="rect">
            <a:avLst/>
          </a:prstGeom>
          <a:ln w="44450">
            <a:solidFill>
              <a:srgbClr val="006B88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Japan WG</a:t>
            </a:r>
            <a:r>
              <a:rPr lang="ja-JP" altLang="en-US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は、日本企業同士の、日本語によるコミュニティ</a:t>
            </a:r>
            <a:endParaRPr lang="en-US" altLang="ja-JP" sz="2800" b="1" dirty="0">
              <a:solidFill>
                <a:schemeClr val="accent5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AB3872-B0F3-47B2-9E71-518E15FC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5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297" y="941069"/>
            <a:ext cx="11515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ベストプラクティスの共有や、共通課題の解決を図るため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2017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月にソニー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日立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トヨタの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社が設立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⇒国内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/200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名以上が参加し、国別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のモデルケースに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ja-JP" alt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つの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Subgroup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が活動中</a:t>
            </a:r>
            <a:b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「日本語で議論し、日本語／英語でアウトプット」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0329" y="3240231"/>
            <a:ext cx="5808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Subgroups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Planning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FAQ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サプライチェーンリーフレット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教育資料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ライセンス情報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プロモーション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Tooling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サブグループ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73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0A27E7-2363-4564-BB81-3C4A7590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41" y="3187838"/>
            <a:ext cx="4835280" cy="31685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16200000">
            <a:off x="6423789" y="464513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1">
                    <a:lumMod val="50000"/>
                  </a:schemeClr>
                </a:solidFill>
              </a:rPr>
              <a:t>Subscribers</a:t>
            </a:r>
            <a:endParaRPr kumimoji="1" lang="ja-JP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9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66" y="2238782"/>
            <a:ext cx="5580952" cy="274285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5899" y="1710079"/>
            <a:ext cx="87618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回 会合 </a:t>
            </a:r>
            <a:r>
              <a:rPr lang="en-US" altLang="ja-JP" dirty="0"/>
              <a:t>2017/12/27 @</a:t>
            </a:r>
            <a:r>
              <a:rPr lang="ja-JP" altLang="en-US" dirty="0"/>
              <a:t>ソニー本社 クリエイティブラウンジ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回 会合 </a:t>
            </a:r>
            <a:r>
              <a:rPr lang="en-US" altLang="ja-JP" dirty="0"/>
              <a:t>2018/2/22 @</a:t>
            </a:r>
            <a:r>
              <a:rPr lang="ja-JP" altLang="en-US" dirty="0"/>
              <a:t>日立 </a:t>
            </a:r>
            <a:r>
              <a:rPr lang="en-US" altLang="ja-JP" dirty="0"/>
              <a:t>(</a:t>
            </a:r>
            <a:r>
              <a:rPr lang="ja-JP" altLang="en-US" dirty="0"/>
              <a:t>品川オフィス</a:t>
            </a:r>
            <a:r>
              <a:rPr lang="en-US" altLang="ja-JP" dirty="0"/>
              <a:t>) 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回 会合 </a:t>
            </a:r>
            <a:r>
              <a:rPr lang="en-US" altLang="ja-JP" dirty="0"/>
              <a:t>2018/4/19 @Panasonic (Wonder Lab Osaka)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回 会合 </a:t>
            </a:r>
            <a:r>
              <a:rPr lang="en-US" altLang="ja-JP" dirty="0"/>
              <a:t>2018/6/13 @</a:t>
            </a:r>
            <a:r>
              <a:rPr lang="ja-JP" altLang="en-US" dirty="0"/>
              <a:t>トヨタ自動車名古屋オフィス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回 会合 </a:t>
            </a:r>
            <a:r>
              <a:rPr lang="en-US" altLang="ja-JP" dirty="0"/>
              <a:t>2018/8/31 @</a:t>
            </a:r>
            <a:r>
              <a:rPr lang="ja-JP" altLang="en-US" dirty="0"/>
              <a:t>富士通川崎工場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6</a:t>
            </a:r>
            <a:r>
              <a:rPr lang="ja-JP" altLang="en-US" dirty="0"/>
              <a:t>回 会合 </a:t>
            </a:r>
            <a:r>
              <a:rPr lang="en-US" altLang="ja-JP" dirty="0"/>
              <a:t>2018/10/31 @</a:t>
            </a:r>
            <a:r>
              <a:rPr lang="ja-JP" altLang="en-US" dirty="0"/>
              <a:t>東芝 </a:t>
            </a:r>
            <a:r>
              <a:rPr lang="en-US" altLang="ja-JP" dirty="0"/>
              <a:t>(</a:t>
            </a:r>
            <a:r>
              <a:rPr lang="ja-JP" altLang="en-US" dirty="0"/>
              <a:t>ラゾーナ川崎東芝ビル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7</a:t>
            </a:r>
            <a:r>
              <a:rPr lang="ja-JP" altLang="en-US" dirty="0"/>
              <a:t>回 会合 </a:t>
            </a:r>
            <a:r>
              <a:rPr lang="en-US" altLang="ja-JP" dirty="0"/>
              <a:t>2018/12/5 @</a:t>
            </a:r>
            <a:r>
              <a:rPr lang="ja-JP" altLang="en-US" dirty="0"/>
              <a:t>テュフズードジャパン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8</a:t>
            </a:r>
            <a:r>
              <a:rPr lang="ja-JP" altLang="en-US" dirty="0"/>
              <a:t>回 会合 </a:t>
            </a:r>
            <a:r>
              <a:rPr lang="en-US" altLang="ja-JP" dirty="0"/>
              <a:t>2019/2/28 @</a:t>
            </a:r>
            <a:r>
              <a:rPr lang="ja-JP" altLang="en-US" dirty="0"/>
              <a:t>三菱電機 本社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9</a:t>
            </a:r>
            <a:r>
              <a:rPr lang="ja-JP" altLang="en-US" dirty="0"/>
              <a:t>回 会合 </a:t>
            </a:r>
            <a:r>
              <a:rPr lang="en-US" altLang="ja-JP" dirty="0"/>
              <a:t>2019/4/18 @</a:t>
            </a:r>
            <a:r>
              <a:rPr lang="ja-JP" altLang="en-US" dirty="0"/>
              <a:t>デンソーテン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10</a:t>
            </a:r>
            <a:r>
              <a:rPr lang="ja-JP" altLang="en-US" dirty="0"/>
              <a:t>回 会合 </a:t>
            </a:r>
            <a:r>
              <a:rPr lang="en-US" altLang="ja-JP" dirty="0"/>
              <a:t>2019/7/16 @</a:t>
            </a:r>
            <a:r>
              <a:rPr lang="ja-JP" altLang="en-US" dirty="0"/>
              <a:t>富士通 </a:t>
            </a:r>
            <a:r>
              <a:rPr lang="en-US" altLang="ja-JP" dirty="0"/>
              <a:t>(</a:t>
            </a:r>
            <a:r>
              <a:rPr lang="ja-JP" altLang="en-US" dirty="0"/>
              <a:t>蒲田ソリューションスクエア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11</a:t>
            </a:r>
            <a:r>
              <a:rPr lang="ja-JP" altLang="en-US" dirty="0"/>
              <a:t>回 会合 </a:t>
            </a:r>
            <a:r>
              <a:rPr lang="en-US" altLang="ja-JP" dirty="0"/>
              <a:t>2019/9/19 @</a:t>
            </a:r>
            <a:r>
              <a:rPr lang="ja-JP" altLang="en-US" dirty="0"/>
              <a:t>オリンパス </a:t>
            </a:r>
            <a:r>
              <a:rPr lang="en-US" altLang="ja-JP" dirty="0"/>
              <a:t>(</a:t>
            </a:r>
            <a:r>
              <a:rPr lang="ja-JP" altLang="en-US" dirty="0"/>
              <a:t>技術開発センター宇津木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12</a:t>
            </a:r>
            <a:r>
              <a:rPr lang="ja-JP" altLang="en-US" dirty="0"/>
              <a:t>回 会合 </a:t>
            </a:r>
            <a:r>
              <a:rPr lang="en-US" altLang="ja-JP" dirty="0"/>
              <a:t>2019/12/19 @NEC (NEC </a:t>
            </a:r>
            <a:r>
              <a:rPr lang="ja-JP" altLang="en-US" dirty="0"/>
              <a:t>本社ビル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 会合 </a:t>
            </a:r>
            <a:r>
              <a:rPr lang="en-US" altLang="ja-JP" dirty="0"/>
              <a:t>2020/2/18 @</a:t>
            </a:r>
            <a:r>
              <a:rPr lang="ja-JP" altLang="en-US" dirty="0"/>
              <a:t>ディー・エヌ・エー </a:t>
            </a:r>
            <a:r>
              <a:rPr lang="en-US" altLang="ja-JP" dirty="0"/>
              <a:t>(</a:t>
            </a:r>
            <a:r>
              <a:rPr lang="ja-JP" altLang="en-US" dirty="0"/>
              <a:t>渋谷ヒカリエ</a:t>
            </a:r>
            <a:r>
              <a:rPr lang="en-US" altLang="ja-JP" dirty="0"/>
              <a:t>)</a:t>
            </a:r>
            <a:r>
              <a:rPr lang="ja-JP" altLang="en-US" dirty="0"/>
              <a:t>［開催中止］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14</a:t>
            </a:r>
            <a:r>
              <a:rPr lang="ja-JP" altLang="en-US" dirty="0"/>
              <a:t>回 会合／第</a:t>
            </a:r>
            <a:r>
              <a:rPr lang="en-US" altLang="ja-JP" dirty="0"/>
              <a:t>1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2020/4/23@Zoom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15</a:t>
            </a:r>
            <a:r>
              <a:rPr lang="ja-JP" altLang="en-US" dirty="0"/>
              <a:t>回 会合／第</a:t>
            </a:r>
            <a:r>
              <a:rPr lang="en-US" altLang="ja-JP" dirty="0"/>
              <a:t>2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2020/6/18@Zoom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16</a:t>
            </a:r>
            <a:r>
              <a:rPr lang="ja-JP" altLang="en-US" dirty="0"/>
              <a:t>回 会合／第</a:t>
            </a:r>
            <a:r>
              <a:rPr lang="en-US" altLang="ja-JP" dirty="0"/>
              <a:t>3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2020/10/15@Zoom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17</a:t>
            </a:r>
            <a:r>
              <a:rPr lang="ja-JP" altLang="en-US" dirty="0"/>
              <a:t>回 会合／第</a:t>
            </a:r>
            <a:r>
              <a:rPr lang="en-US" altLang="ja-JP" dirty="0"/>
              <a:t>4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2020/12/16@Zoom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全体会合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651582" y="953775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endParaRPr lang="en-US" altLang="ja-JP" sz="3200" dirty="0">
              <a:solidFill>
                <a:srgbClr val="484848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隔月で半日のミーティングを実施し、コミュニケーションを活性化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40C7E2-AF45-44D7-8CA4-C248CDA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21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本日のアジェンダ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3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kumimoji="1"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プロジェクトの紹介</a:t>
            </a: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 Japan WG</a:t>
            </a:r>
            <a:r>
              <a:rPr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の紹介</a:t>
            </a: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9F8297-8034-49F8-A811-A2D8C9AD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91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各国でのコミュニティ活動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2019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年以降各国の</a:t>
            </a: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WG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活動が活性化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0" y="1642956"/>
            <a:ext cx="8615625" cy="461066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3923E5-167A-4682-B355-31ADDE3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64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D2533C"/>
              </a:buClr>
              <a:buSzPct val="25000"/>
            </a:pPr>
            <a:r>
              <a:rPr lang="en-US" altLang="ja-JP" sz="4000" dirty="0" err="1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Japan WG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Page,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 &amp; Slack</a:t>
            </a:r>
            <a:endParaRPr lang="en-US" sz="4000" dirty="0">
              <a:solidFill>
                <a:srgbClr val="D2533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Shape 76">
            <a:extLst>
              <a:ext uri="{FF2B5EF4-FFF2-40B4-BE49-F238E27FC236}">
                <a16:creationId xmlns:a16="http://schemas.microsoft.com/office/drawing/2014/main" id="{549EFF36-E980-4170-87F3-9936BDD384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79665"/>
            <a:ext cx="10515600" cy="5013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62500" lnSpcReduction="20000"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ja-JP" dirty="0">
                <a:latin typeface="+mn-ea"/>
                <a:ea typeface="+mn-ea"/>
              </a:rPr>
              <a:t>Web</a:t>
            </a:r>
            <a:r>
              <a:rPr lang="ja-JP" altLang="en-US" dirty="0">
                <a:latin typeface="+mn-ea"/>
                <a:ea typeface="+mn-ea"/>
              </a:rPr>
              <a:t>ページ</a:t>
            </a:r>
            <a:endParaRPr lang="en-US" altLang="ja-JP" sz="2900" dirty="0">
              <a:latin typeface="+mn-ea"/>
              <a:ea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3"/>
              </a:rPr>
              <a:t>https://openchain-project.github.io/OpenChain-JWG/</a:t>
            </a:r>
            <a:endParaRPr lang="en-US" altLang="ja-JP" sz="29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ja-JP" altLang="en-US" dirty="0">
                <a:latin typeface="+mn-ea"/>
                <a:ea typeface="+mn-ea"/>
              </a:rPr>
              <a:t>メーリングリストの参加方法</a:t>
            </a:r>
            <a:endParaRPr lang="en-US" altLang="ja-JP" dirty="0"/>
          </a:p>
          <a:p>
            <a:pPr marL="542925" indent="0">
              <a:lnSpc>
                <a:spcPct val="130000"/>
              </a:lnSpc>
              <a:buNone/>
            </a:pPr>
            <a:r>
              <a:rPr lang="ja-JP" altLang="en-US" sz="2000" dirty="0">
                <a:latin typeface="+mn-ea"/>
                <a:ea typeface="+mn-ea"/>
              </a:rPr>
              <a:t>各メーリングリストに参加するには、それぞれ下記のアドレスにメールを送信してください。本文の記載は不要です。</a:t>
            </a:r>
            <a:endParaRPr lang="en-US" altLang="ja-JP" sz="2000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OpenChain Japan WG ML:	</a:t>
            </a:r>
            <a:r>
              <a:rPr lang="en-US" altLang="ja-JP" dirty="0">
                <a:latin typeface="+mn-ea"/>
                <a:ea typeface="+mn-ea"/>
                <a:hlinkClick r:id="rId4"/>
              </a:rPr>
              <a:t>japan-wg+subscribe@lists.openchainproject.org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</a:rPr>
              <a:t>FAQ SG ML:		</a:t>
            </a:r>
            <a:r>
              <a:rPr lang="en-US" altLang="ja-JP" dirty="0">
                <a:latin typeface="+mn-ea"/>
                <a:hlinkClick r:id="rId5"/>
              </a:rPr>
              <a:t>japan-sg-faq+subscribe@lists.openchainproject.org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  <a:ea typeface="+mn-ea"/>
              </a:rPr>
              <a:t>ライセンス情報 </a:t>
            </a:r>
            <a:r>
              <a:rPr lang="en-US" altLang="ja-JP" dirty="0">
                <a:latin typeface="+mn-ea"/>
                <a:ea typeface="+mn-ea"/>
              </a:rPr>
              <a:t>SG ML: 	</a:t>
            </a:r>
            <a:r>
              <a:rPr lang="en-US" altLang="ja-JP" dirty="0">
                <a:latin typeface="+mn-ea"/>
                <a:ea typeface="+mn-ea"/>
                <a:hlinkClick r:id="rId6"/>
              </a:rPr>
              <a:t>japan-sg-licensing+subscribe@lists.openchainproject.org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Planning SG ML: 		</a:t>
            </a:r>
            <a:r>
              <a:rPr lang="en-US" altLang="ja-JP" dirty="0">
                <a:latin typeface="+mn-ea"/>
                <a:ea typeface="+mn-ea"/>
                <a:hlinkClick r:id="rId7"/>
              </a:rPr>
              <a:t>japan-sg-planning+subscribe@lists.openchainproject.org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Tooling SG ML: 		</a:t>
            </a:r>
            <a:r>
              <a:rPr lang="en-US" altLang="ja-JP" dirty="0">
                <a:latin typeface="+mn-ea"/>
                <a:ea typeface="+mn-ea"/>
                <a:hlinkClick r:id="rId8"/>
              </a:rPr>
              <a:t>japan-sg-tooling+subscribe@lists.openchainproject.org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ea"/>
              </a:rPr>
              <a:t>Slack</a:t>
            </a:r>
            <a:endParaRPr lang="en-US" altLang="ja-JP" sz="2900" dirty="0">
              <a:latin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9"/>
              </a:rPr>
              <a:t>https://openchain-japanwg.slack.com/</a:t>
            </a:r>
            <a:endParaRPr lang="en-US" altLang="ja-JP" sz="2900" dirty="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BA6771-3A6C-442E-ADEE-48B586A58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3728" y="1201082"/>
            <a:ext cx="1868376" cy="1868376"/>
          </a:xfrm>
          <a:prstGeom prst="rect">
            <a:avLst/>
          </a:prstGeom>
        </p:spPr>
      </p:pic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247B8C9C-5E82-4811-857F-A2AFE69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B03F1-48E8-430D-AD70-049A8185DE7B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AD19CD-E0CC-4A7C-998F-82D0F17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0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96CE77-B5E2-4A33-B447-5BFED8A99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074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/>
              <a:t>プロジェクト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38201" y="1143293"/>
            <a:ext cx="11065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は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ライセンスコンプライアンス遵守に向けた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取組みの国際標準化と普及を目指す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Linux Foundation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のプロジェクト</a:t>
            </a:r>
            <a:endParaRPr kumimoji="1"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2288840"/>
            <a:ext cx="6409524" cy="27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2" y="3784078"/>
            <a:ext cx="6419048" cy="247619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3030582" y="2376957"/>
            <a:ext cx="358140" cy="1676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488532" y="4628667"/>
            <a:ext cx="1152525" cy="7048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>
            <a:off x="3388722" y="2460777"/>
            <a:ext cx="6080760" cy="238696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381169" y="3397683"/>
            <a:ext cx="3746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https://www.linuxfoundation.org/projects/</a:t>
            </a:r>
            <a:endParaRPr lang="ja-JP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2A875DC-0A7F-4CF8-ADF4-D36E04316546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814F20-1BEE-49E4-BFCA-685F0D4F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79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LF</a:t>
            </a:r>
            <a:r>
              <a:rPr kumimoji="1" lang="ja-JP" altLang="en-US" sz="4000" dirty="0"/>
              <a:t>プロジェクトのさまざまな形態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AD83E7-46E4-468F-A1E2-45EB3A8DEED0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DC6DA55A-D31D-433D-A794-AF59716EFD22}"/>
              </a:ext>
            </a:extLst>
          </p:cNvPr>
          <p:cNvSpPr txBox="1">
            <a:spLocks/>
          </p:cNvSpPr>
          <p:nvPr/>
        </p:nvSpPr>
        <p:spPr>
          <a:xfrm>
            <a:off x="1657124" y="1059438"/>
            <a:ext cx="8654142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単一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(Single)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集合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(Umbrella)</a:t>
            </a:r>
          </a:p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プログラム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(Code)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仕様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(Specification)</a:t>
            </a:r>
            <a:endParaRPr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0A13D5-EE64-4AB8-AA48-866E2AC9E4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6382" y="2167606"/>
            <a:ext cx="7190308" cy="414181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B7F512-A9D9-4F0B-95A1-3D88F5B44796}"/>
              </a:ext>
            </a:extLst>
          </p:cNvPr>
          <p:cNvSpPr/>
          <p:nvPr/>
        </p:nvSpPr>
        <p:spPr>
          <a:xfrm>
            <a:off x="6076510" y="5914340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仕様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(Specification)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830BCF-FA87-40DD-B8A7-07303BE7F81E}"/>
              </a:ext>
            </a:extLst>
          </p:cNvPr>
          <p:cNvSpPr/>
          <p:nvPr/>
        </p:nvSpPr>
        <p:spPr>
          <a:xfrm>
            <a:off x="3992215" y="2221394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プログラム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(Code)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8A0E3A1-D1E2-4807-B926-4A133DD64271}"/>
              </a:ext>
            </a:extLst>
          </p:cNvPr>
          <p:cNvSpPr/>
          <p:nvPr/>
        </p:nvSpPr>
        <p:spPr>
          <a:xfrm>
            <a:off x="8198857" y="4464877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集合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(Umbrella)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9F690A-82E0-4B55-9444-31209EB1C1AB}"/>
              </a:ext>
            </a:extLst>
          </p:cNvPr>
          <p:cNvSpPr/>
          <p:nvPr/>
        </p:nvSpPr>
        <p:spPr>
          <a:xfrm>
            <a:off x="1506643" y="3865328"/>
            <a:ext cx="180861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単一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(Single)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B4B213-1798-4EFC-8E3C-A96E7C2C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10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ライセンスとコンプライアンス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37FDEADD-AD36-4AD4-8F32-F759CD56B05D}"/>
              </a:ext>
            </a:extLst>
          </p:cNvPr>
          <p:cNvSpPr txBox="1">
            <a:spLocks/>
          </p:cNvSpPr>
          <p:nvPr/>
        </p:nvSpPr>
        <p:spPr>
          <a:xfrm>
            <a:off x="1704255" y="1027688"/>
            <a:ext cx="8783489" cy="50656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ソースが公開され、ライセンスで以下を規定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配布および修正が自由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著作権者が提示する「条件」を遵守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名称・作者の明示、ライセンス文書の添付（ほとんど）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 派生物を含めたソースコードの公開（”</a:t>
            </a:r>
            <a:r>
              <a:rPr lang="en-US" altLang="ja-JP" sz="2400" dirty="0">
                <a:solidFill>
                  <a:srgbClr val="484848"/>
                </a:solidFill>
                <a:latin typeface="Segoe UI" panose="020B0502040204020203" pitchFamily="34" charset="0"/>
              </a:rPr>
              <a:t>copyleft”</a:t>
            </a: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）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著作権者に対する、個別許諾・費用支払いが不要</a:t>
            </a: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ja-JP" altLang="en-US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世の中に、どのような形で存在しているか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「部品」として、多くの製品・サービス・パッケージに利用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開発コミュニティにより、修正・改良が行われる</a:t>
            </a:r>
            <a:endParaRPr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6CDB7C-FC6E-4925-B174-C12538FE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2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ライセンスに伴うリスク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F660F02-E587-4D4F-8933-ADB8C3D1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2468357"/>
            <a:ext cx="4470140" cy="28561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サプライチェーン各所で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取り込み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サプライチェーン全体での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リスク対応が必要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F8A6E87-AA6F-472A-8E92-6D8E32AC9B37}"/>
              </a:ext>
            </a:extLst>
          </p:cNvPr>
          <p:cNvSpPr/>
          <p:nvPr/>
        </p:nvSpPr>
        <p:spPr>
          <a:xfrm>
            <a:off x="2146767" y="3462148"/>
            <a:ext cx="606903" cy="57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AA091AD-978B-4D75-BEFC-406265EF610D}"/>
              </a:ext>
            </a:extLst>
          </p:cNvPr>
          <p:cNvGrpSpPr/>
          <p:nvPr/>
        </p:nvGrpSpPr>
        <p:grpSpPr>
          <a:xfrm>
            <a:off x="4402067" y="1029995"/>
            <a:ext cx="7861045" cy="5266901"/>
            <a:chOff x="4832169" y="1038088"/>
            <a:chExt cx="6099445" cy="4086629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5041B80-587F-483E-BE7D-B3B388C1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2169" y="1038088"/>
              <a:ext cx="6099445" cy="408662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B564462-756E-46ED-A31D-9FE4B073F603}"/>
                </a:ext>
              </a:extLst>
            </p:cNvPr>
            <p:cNvSpPr/>
            <p:nvPr/>
          </p:nvSpPr>
          <p:spPr>
            <a:xfrm>
              <a:off x="5165858" y="4310670"/>
              <a:ext cx="5338483" cy="812459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最終製品ベンダー</a:t>
              </a:r>
              <a:endParaRPr kumimoji="1" lang="ja-JP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爆発: 8 pt 11">
              <a:extLst>
                <a:ext uri="{FF2B5EF4-FFF2-40B4-BE49-F238E27FC236}">
                  <a16:creationId xmlns:a16="http://schemas.microsoft.com/office/drawing/2014/main" id="{9BFABDCF-57E7-41C1-940B-A3712C1A34A1}"/>
                </a:ext>
              </a:extLst>
            </p:cNvPr>
            <p:cNvSpPr/>
            <p:nvPr/>
          </p:nvSpPr>
          <p:spPr>
            <a:xfrm>
              <a:off x="9107144" y="4146886"/>
              <a:ext cx="537882" cy="324391"/>
            </a:xfrm>
            <a:prstGeom prst="irregularSeal1">
              <a:avLst/>
            </a:prstGeom>
            <a:solidFill>
              <a:srgbClr val="C90C1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476BF-439E-4CAD-B44B-3F77CFE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77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80304" y="154545"/>
            <a:ext cx="120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サプライチェーンにおける</a:t>
            </a:r>
            <a:r>
              <a:rPr lang="en-US" altLang="ja-JP" sz="4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のライセンスリスク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8921" y="995689"/>
            <a:ext cx="11515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が紛れ込み、未知の著作権法違反リスクに直面する可能性有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・各社の管理体制にバラツキがあるとサプライチェーン全体が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ライセンス違反のリスクに対して脆弱に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・各社のガバナンスと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内でのトレーサビリティ確保が大きな課題に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2462118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2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384215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1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縦巻き 8"/>
          <p:cNvSpPr/>
          <p:nvPr/>
        </p:nvSpPr>
        <p:spPr>
          <a:xfrm>
            <a:off x="4016063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420633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右矢印 10"/>
          <p:cNvSpPr/>
          <p:nvPr/>
        </p:nvSpPr>
        <p:spPr>
          <a:xfrm>
            <a:off x="4151341" y="4266839"/>
            <a:ext cx="1232873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7053967" y="4279415"/>
            <a:ext cx="1193354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8228376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OEM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円形吹き出し 13"/>
          <p:cNvSpPr/>
          <p:nvPr/>
        </p:nvSpPr>
        <p:spPr>
          <a:xfrm>
            <a:off x="1566168" y="3079280"/>
            <a:ext cx="2449895" cy="894130"/>
          </a:xfrm>
          <a:prstGeom prst="wedgeEllipseCallout">
            <a:avLst>
              <a:gd name="adj1" fmla="val 73906"/>
              <a:gd name="adj2" fmla="val 370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algn="ctr" defTabSz="914400">
              <a:defRPr/>
            </a:pP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スニペットなどで未知の</a:t>
            </a:r>
            <a:r>
              <a:rPr kumimoji="0" lang="en-US" altLang="ja-JP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が混入するリスク有</a:t>
            </a:r>
            <a:endParaRPr kumimoji="0" lang="en-US" altLang="ja-JP" sz="14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円形吹き出し 14"/>
          <p:cNvSpPr/>
          <p:nvPr/>
        </p:nvSpPr>
        <p:spPr>
          <a:xfrm>
            <a:off x="1747009" y="4950048"/>
            <a:ext cx="2071927" cy="1023118"/>
          </a:xfrm>
          <a:prstGeom prst="wedgeEllipseCallout">
            <a:avLst>
              <a:gd name="adj1" fmla="val 36802"/>
              <a:gd name="adj2" fmla="val -7112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をどのように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管理して良いか</a:t>
            </a:r>
            <a:endParaRPr kumimoji="0" lang="en-US" altLang="ja-JP" sz="16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</a:p>
        </p:txBody>
      </p:sp>
      <p:sp>
        <p:nvSpPr>
          <p:cNvPr id="16" name="円形吹き出し 15"/>
          <p:cNvSpPr/>
          <p:nvPr/>
        </p:nvSpPr>
        <p:spPr>
          <a:xfrm>
            <a:off x="8177432" y="5079036"/>
            <a:ext cx="2364293" cy="894130"/>
          </a:xfrm>
          <a:prstGeom prst="wedgeEllipseCallout">
            <a:avLst>
              <a:gd name="adj1" fmla="val -33129"/>
              <a:gd name="adj2" fmla="val -910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全てのサプライヤに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教育することは困難</a:t>
            </a:r>
          </a:p>
        </p:txBody>
      </p:sp>
      <p:sp>
        <p:nvSpPr>
          <p:cNvPr id="17" name="円形吹き出し 16"/>
          <p:cNvSpPr/>
          <p:nvPr/>
        </p:nvSpPr>
        <p:spPr>
          <a:xfrm>
            <a:off x="5032519" y="4950048"/>
            <a:ext cx="2007880" cy="997403"/>
          </a:xfrm>
          <a:prstGeom prst="wedgeEllipseCallout">
            <a:avLst>
              <a:gd name="adj1" fmla="val 18815"/>
              <a:gd name="adj2" fmla="val -7863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教育資料を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アップデートするのが大変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円形吹き出し 17"/>
          <p:cNvSpPr/>
          <p:nvPr/>
        </p:nvSpPr>
        <p:spPr>
          <a:xfrm>
            <a:off x="8084359" y="3089993"/>
            <a:ext cx="2316365" cy="1023118"/>
          </a:xfrm>
          <a:prstGeom prst="wedgeEllipseCallout">
            <a:avLst>
              <a:gd name="adj1" fmla="val -37518"/>
              <a:gd name="adj2" fmla="val 6361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製品にどんな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が含まれてるか</a:t>
            </a:r>
            <a:endParaRPr kumimoji="0" lang="en-US" altLang="ja-JP" sz="1600" kern="0" noProof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縦巻き 18"/>
          <p:cNvSpPr/>
          <p:nvPr/>
        </p:nvSpPr>
        <p:spPr>
          <a:xfrm>
            <a:off x="6649951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54521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FF0D7C-39FD-4196-8294-561BA1E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2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15148" y="-83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</a:t>
            </a:r>
            <a:r>
              <a:rPr kumimoji="1" lang="ja-JP" altLang="en-US" sz="4000" dirty="0"/>
              <a:t>の</a:t>
            </a:r>
            <a:r>
              <a:rPr lang="ja-JP" altLang="en-US" sz="4000" dirty="0"/>
              <a:t>目的</a:t>
            </a:r>
            <a:endParaRPr kumimoji="1" lang="ja-JP" altLang="en-US" sz="4000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148" y="1432581"/>
            <a:ext cx="5683628" cy="4311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・役割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(mission):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を含むソフトウェアを相互に取り交わす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組織間における信頼構築に至る基準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を提供する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ja-JP" alt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・目的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(vision):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のやり取りが、信頼できる形式整合した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コンプライアンス情報とともに行われる、サプライチェーン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の実現</a:t>
            </a: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B1FBBD-4781-473A-BA61-AF08058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6C3DEA-496D-404E-86B9-FD024C4B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14" y="2120368"/>
            <a:ext cx="6210696" cy="27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43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</a:t>
            </a:r>
            <a:r>
              <a:rPr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本柱</a:t>
            </a:r>
            <a:endParaRPr kumimoji="1" lang="ja-JP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3" y="2532045"/>
            <a:ext cx="5281280" cy="17514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60" y="979590"/>
            <a:ext cx="5136207" cy="15034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6" y="4283532"/>
            <a:ext cx="3266136" cy="188347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45768" y="997206"/>
            <a:ext cx="6020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①仕様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(Specification)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企業が組織内に確立すべきコンプライアンス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プログラム（仕組み・体制等）の要件を定義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月 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として国際標準化</a:t>
            </a:r>
            <a:endParaRPr lang="en-US" altLang="ja-JP" sz="2000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5769" y="2751146"/>
            <a:ext cx="560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②適合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(Conformant)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仕様に適合しているか否かを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アンケートで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回答することで、認証を取得可能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原則、自己認証だが第三者認証も有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45769" y="2221919"/>
            <a:ext cx="5743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https://wiki.linuxfoundation.org/_media/openchain/openchainspec-2.0.pdf</a:t>
            </a:r>
            <a:endParaRPr lang="ja-JP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5769" y="4576183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③カリキュラム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(Curriculum)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仕様への適合のために各社内で利用可能な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教育資料集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45769" y="4016230"/>
            <a:ext cx="4685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https://www.openchainproject.org/get-started/conformance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06729" y="5531092"/>
            <a:ext cx="3498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https://www.openchainproject.org/resources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1527A6A-3E0B-4A22-84AF-1FF3A898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3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1340</Words>
  <Application>Microsoft Office PowerPoint</Application>
  <PresentationFormat>ワイド画面</PresentationFormat>
  <Paragraphs>239</Paragraphs>
  <Slides>22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33" baseType="lpstr">
      <vt:lpstr>BIZ UDPゴシック</vt:lpstr>
      <vt:lpstr>Meiryo UI</vt:lpstr>
      <vt:lpstr>Roboto</vt:lpstr>
      <vt:lpstr>游ゴシック</vt:lpstr>
      <vt:lpstr>游ゴシック Light</vt:lpstr>
      <vt:lpstr>Arial</vt:lpstr>
      <vt:lpstr>Segoe UI</vt:lpstr>
      <vt:lpstr>Segoe UI Light</vt:lpstr>
      <vt:lpstr>Wingdings</vt:lpstr>
      <vt:lpstr>Office テーマ</vt:lpstr>
      <vt:lpstr>F_Tool_7_JA_R</vt:lpstr>
      <vt:lpstr>OpenChainプロジェクト紹介</vt:lpstr>
      <vt:lpstr>本日のアジェンダ</vt:lpstr>
      <vt:lpstr>OpenChainプロジェクト</vt:lpstr>
      <vt:lpstr>LFプロジェクトのさまざまな形態</vt:lpstr>
      <vt:lpstr>OSSライセンスとコンプライアンス</vt:lpstr>
      <vt:lpstr>OSSライセンスに伴うリスク</vt:lpstr>
      <vt:lpstr>PowerPoint プレゼンテーション</vt:lpstr>
      <vt:lpstr>OpenChainプロジェクトの目的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 Japan WG設立</vt:lpstr>
      <vt:lpstr>PowerPoint プレゼンテーション</vt:lpstr>
      <vt:lpstr>PowerPoint プレゼンテーション</vt:lpstr>
      <vt:lpstr>PowerPoint プレゼンテーション</vt:lpstr>
      <vt:lpstr>OpenChain Japan WG Web Page, ML &amp; Slack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OpenChainプロジェクト紹介</dc:title>
  <dc:creator>Endo, Masato/遠藤 雅人</dc:creator>
  <cp:lastModifiedBy>ENDO MASATO</cp:lastModifiedBy>
  <cp:revision>72</cp:revision>
  <dcterms:created xsi:type="dcterms:W3CDTF">2020-04-21T11:36:31Z</dcterms:created>
  <dcterms:modified xsi:type="dcterms:W3CDTF">2021-03-14T22:01:28Z</dcterms:modified>
</cp:coreProperties>
</file>